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9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95" r:id="rId22"/>
    <p:sldId id="274" r:id="rId23"/>
    <p:sldId id="275" r:id="rId24"/>
    <p:sldId id="276" r:id="rId25"/>
    <p:sldId id="300" r:id="rId26"/>
    <p:sldId id="299" r:id="rId27"/>
    <p:sldId id="277" r:id="rId28"/>
    <p:sldId id="278" r:id="rId29"/>
    <p:sldId id="290" r:id="rId30"/>
    <p:sldId id="289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96" r:id="rId39"/>
    <p:sldId id="287" r:id="rId40"/>
    <p:sldId id="288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95"/>
            <p14:sldId id="274"/>
            <p14:sldId id="275"/>
            <p14:sldId id="276"/>
            <p14:sldId id="300"/>
            <p14:sldId id="299"/>
            <p14:sldId id="277"/>
            <p14:sldId id="278"/>
            <p14:sldId id="290"/>
            <p14:sldId id="289"/>
            <p14:sldId id="279"/>
            <p14:sldId id="280"/>
            <p14:sldId id="281"/>
            <p14:sldId id="282"/>
            <p14:sldId id="283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4660"/>
  </p:normalViewPr>
  <p:slideViewPr>
    <p:cSldViewPr>
      <p:cViewPr>
        <p:scale>
          <a:sx n="66" d="100"/>
          <a:sy n="66" d="100"/>
        </p:scale>
        <p:origin x="1536" y="10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20.10.2020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521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20.10.2020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ebref.ru/css/font-fac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 smtClean="0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Serif</a:t>
            </a:r>
            <a:r>
              <a:rPr lang="en-US" sz="2800" dirty="0" smtClean="0"/>
              <a:t> –</a:t>
            </a:r>
            <a:r>
              <a:rPr lang="ru-RU" sz="2800" dirty="0" smtClean="0"/>
              <a:t> шрифты с засечками (также известны как </a:t>
            </a:r>
            <a:r>
              <a:rPr lang="en-US" sz="2800" dirty="0" smtClean="0"/>
              <a:t>Antiqua</a:t>
            </a:r>
            <a:r>
              <a:rPr lang="ru-RU" sz="2800" dirty="0" smtClean="0"/>
              <a:t>), </a:t>
            </a:r>
            <a:endParaRPr lang="en-US" sz="2800" dirty="0" smtClean="0"/>
          </a:p>
          <a:p>
            <a:pPr algn="ctr"/>
            <a:r>
              <a:rPr lang="en-US" sz="2800" b="1" dirty="0" smtClean="0"/>
              <a:t>Sans </a:t>
            </a:r>
            <a:r>
              <a:rPr lang="en-US" sz="2800" b="1" dirty="0"/>
              <a:t>Serif </a:t>
            </a:r>
            <a:r>
              <a:rPr lang="en-US" sz="2800" dirty="0"/>
              <a:t>– </a:t>
            </a:r>
            <a:r>
              <a:rPr lang="ru-RU" sz="2800" dirty="0"/>
              <a:t>шрифты без </a:t>
            </a:r>
            <a:r>
              <a:rPr lang="ru-RU" sz="2800" dirty="0" smtClean="0"/>
              <a:t>засечек</a:t>
            </a:r>
            <a:r>
              <a:rPr lang="en-US" sz="2800" dirty="0" smtClean="0"/>
              <a:t> (</a:t>
            </a:r>
            <a:r>
              <a:rPr lang="ru-RU" sz="2800" dirty="0" smtClean="0"/>
              <a:t>также известны как </a:t>
            </a:r>
            <a:r>
              <a:rPr lang="en-US" sz="2800" dirty="0" smtClean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 smtClean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Monospace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</a:t>
            </a:r>
            <a:r>
              <a:rPr lang="ru-RU" sz="2400" dirty="0"/>
              <a:t>можно выделить «рукописные</a:t>
            </a:r>
            <a:r>
              <a:rPr lang="ru-RU" sz="2400" dirty="0" smtClean="0"/>
              <a:t>»</a:t>
            </a:r>
            <a:r>
              <a:rPr lang="en-US" sz="2400" dirty="0" smtClean="0"/>
              <a:t> (</a:t>
            </a:r>
            <a:r>
              <a:rPr lang="en-US" sz="2400" b="1" dirty="0" smtClean="0"/>
              <a:t>handwritten</a:t>
            </a:r>
            <a:r>
              <a:rPr lang="en-US" sz="2400" dirty="0" smtClean="0"/>
              <a:t>)</a:t>
            </a:r>
            <a:r>
              <a:rPr lang="ru-RU" sz="2400" dirty="0" smtClean="0"/>
              <a:t> </a:t>
            </a:r>
            <a:r>
              <a:rPr lang="ru-RU" sz="2400" dirty="0"/>
              <a:t>шрифты и «декоративные» которые относятся к общей группе </a:t>
            </a:r>
            <a:r>
              <a:rPr lang="en-US" sz="2400" b="1" dirty="0" smtClean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Шрифт</a:t>
            </a:r>
            <a:r>
              <a:rPr lang="ru-RU" sz="8000" dirty="0" smtClean="0"/>
              <a:t> – элемент функционала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</a:t>
            </a:r>
            <a:r>
              <a:rPr lang="ru-RU" sz="3200" b="1" dirty="0" smtClean="0">
                <a:hlinkClick r:id="rId3"/>
              </a:rPr>
              <a:t>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3. </a:t>
            </a:r>
            <a:r>
              <a:rPr lang="ru-RU" sz="8000" dirty="0" smtClean="0"/>
              <a:t>О </a:t>
            </a:r>
            <a:r>
              <a:rPr lang="ru-RU" sz="8000" dirty="0"/>
              <a:t>шрифтах</a:t>
            </a:r>
            <a:r>
              <a:rPr lang="en-US" sz="8000" dirty="0"/>
              <a:t> </a:t>
            </a:r>
            <a:r>
              <a:rPr lang="ru-RU" sz="8000" dirty="0" smtClean="0"/>
              <a:t>в вебе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Шрифты и экраны</a:t>
            </a:r>
            <a:endParaRPr lang="ru-RU" sz="2800" b="1" dirty="0"/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 smtClean="0"/>
              <a:t>отрисовывать</a:t>
            </a:r>
            <a:r>
              <a:rPr lang="ru-RU" dirty="0" smtClean="0"/>
              <a:t> засечки. На сегодня разрешающая способность экранов позволяет без особых проблем </a:t>
            </a:r>
            <a:r>
              <a:rPr lang="ru-RU" dirty="0" err="1" smtClean="0"/>
              <a:t>отрисовывать</a:t>
            </a:r>
            <a:r>
              <a:rPr lang="ru-RU" dirty="0" smtClean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 smtClean="0"/>
              <a:t>1. О </a:t>
            </a:r>
            <a:r>
              <a:rPr lang="ru-RU" sz="9600" dirty="0"/>
              <a:t>кодировке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4. </a:t>
            </a:r>
            <a:r>
              <a:rPr lang="ru-RU" sz="8000" dirty="0" smtClean="0"/>
              <a:t>Шрифты и </a:t>
            </a:r>
            <a:r>
              <a:rPr lang="en-US" sz="8000" dirty="0" smtClean="0"/>
              <a:t>CSS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894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Работа со шрифтами на практике</a:t>
            </a:r>
            <a:endParaRPr lang="en-US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5792761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320136" y="1340768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Подготовьте разметку на основе таких команд </a:t>
            </a:r>
            <a:r>
              <a:rPr lang="en-US" sz="2400" b="1" dirty="0" smtClean="0"/>
              <a:t>Emmet</a:t>
            </a:r>
            <a:r>
              <a:rPr lang="en-US" sz="2400" dirty="0" smtClean="0"/>
              <a:t>’</a:t>
            </a:r>
            <a:r>
              <a:rPr lang="uk-UA" sz="2400" dirty="0" smtClean="0"/>
              <a:t>а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err="1" smtClean="0"/>
              <a:t>VSCode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uk-UA" sz="2400" dirty="0" smtClean="0"/>
              <a:t>команд</a:t>
            </a:r>
            <a:r>
              <a:rPr lang="ru-RU" sz="2400" dirty="0" smtClean="0"/>
              <a:t>ы выполняются по одной</a:t>
            </a:r>
            <a:r>
              <a:rPr lang="en-US" sz="2400" dirty="0" smtClean="0"/>
              <a:t>)</a:t>
            </a:r>
          </a:p>
          <a:p>
            <a:endParaRPr lang="ru-RU" sz="2400" dirty="0"/>
          </a:p>
          <a:p>
            <a:r>
              <a:rPr lang="en-US" sz="2400" dirty="0" smtClean="0"/>
              <a:t>1)</a:t>
            </a:r>
            <a:r>
              <a:rPr lang="uk-UA" sz="2400" dirty="0" smtClean="0"/>
              <a:t>Каркас </a:t>
            </a:r>
            <a:r>
              <a:rPr lang="en-US" sz="2400" dirty="0" smtClean="0"/>
              <a:t>HTML</a:t>
            </a:r>
            <a:r>
              <a:rPr lang="uk-UA" sz="2400" dirty="0" smtClean="0"/>
              <a:t>-</a:t>
            </a:r>
            <a:r>
              <a:rPr lang="uk-UA" sz="2400" dirty="0" err="1" smtClean="0"/>
              <a:t>разметки</a:t>
            </a:r>
            <a:r>
              <a:rPr lang="en-US" sz="2400" dirty="0" smtClean="0"/>
              <a:t>;</a:t>
            </a:r>
            <a:endParaRPr lang="uk-UA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2) </a:t>
            </a:r>
            <a:r>
              <a:rPr lang="uk-UA" sz="2400" dirty="0" smtClean="0"/>
              <a:t>Один заголовок </a:t>
            </a:r>
            <a:r>
              <a:rPr lang="en-US" sz="2400" b="1" dirty="0" smtClean="0"/>
              <a:t>&lt;h1&gt; </a:t>
            </a:r>
            <a:r>
              <a:rPr lang="uk-UA" sz="2400" dirty="0" smtClean="0"/>
              <a:t>с 10-ю словами;</a:t>
            </a:r>
          </a:p>
          <a:p>
            <a:endParaRPr lang="uk-UA" sz="2400" dirty="0" smtClean="0"/>
          </a:p>
          <a:p>
            <a:r>
              <a:rPr lang="uk-UA" sz="2400" dirty="0" smtClean="0"/>
              <a:t>3) </a:t>
            </a:r>
            <a:r>
              <a:rPr lang="uk-UA" sz="2400" dirty="0" err="1" smtClean="0"/>
              <a:t>Пять</a:t>
            </a:r>
            <a:r>
              <a:rPr lang="uk-UA" sz="2400" dirty="0" smtClean="0"/>
              <a:t> </a:t>
            </a:r>
            <a:r>
              <a:rPr lang="uk-UA" sz="2400" dirty="0" err="1" smtClean="0"/>
              <a:t>блоков</a:t>
            </a:r>
            <a:r>
              <a:rPr lang="ru-RU" sz="2400" dirty="0" smtClean="0"/>
              <a:t> </a:t>
            </a:r>
            <a:r>
              <a:rPr lang="en-US" sz="2400" b="1" dirty="0" smtClean="0"/>
              <a:t>&lt;div&gt; </a:t>
            </a:r>
            <a:r>
              <a:rPr lang="uk-UA" sz="2400" dirty="0" smtClean="0"/>
              <a:t>с </a:t>
            </a:r>
            <a:r>
              <a:rPr lang="en-US" sz="2400" dirty="0" smtClean="0"/>
              <a:t>200</a:t>
            </a:r>
            <a:r>
              <a:rPr lang="uk-UA" sz="2400" dirty="0" smtClean="0"/>
              <a:t>-ю словами </a:t>
            </a:r>
            <a:r>
              <a:rPr lang="ru-RU" sz="2400" dirty="0" smtClean="0"/>
              <a:t>каждый.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243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Задание шрифта</a:t>
            </a:r>
            <a:r>
              <a:rPr lang="en-US" sz="4000" b="1" dirty="0" smtClean="0"/>
              <a:t> </a:t>
            </a:r>
            <a:r>
              <a:rPr lang="ru-RU" sz="4000" b="1" dirty="0" smtClean="0"/>
              <a:t>в </a:t>
            </a:r>
            <a:r>
              <a:rPr lang="en-US" sz="4000" b="1" dirty="0" smtClean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помощи свойства </a:t>
            </a:r>
            <a:r>
              <a:rPr lang="en-US" sz="2000" b="1" dirty="0" smtClean="0">
                <a:solidFill>
                  <a:srgbClr val="00B050"/>
                </a:solidFill>
              </a:rPr>
              <a:t>font-family</a:t>
            </a:r>
            <a:r>
              <a:rPr lang="en-US" sz="2000" dirty="0" smtClean="0"/>
              <a:t> </a:t>
            </a:r>
            <a:r>
              <a:rPr lang="ru-RU" sz="2000" dirty="0" smtClean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 smtClean="0"/>
              <a:t> </a:t>
            </a:r>
            <a:r>
              <a:rPr lang="en-US" sz="2000" b="1" dirty="0" smtClean="0"/>
              <a:t>font-style</a:t>
            </a:r>
            <a:r>
              <a:rPr lang="en-US" sz="2000" dirty="0" smtClean="0"/>
              <a:t>,</a:t>
            </a:r>
            <a:r>
              <a:rPr lang="en-US" sz="2000" b="1" dirty="0" smtClean="0"/>
              <a:t> font-weight</a:t>
            </a:r>
            <a:r>
              <a:rPr lang="en-US" sz="2000" dirty="0" smtClean="0"/>
              <a:t>,</a:t>
            </a:r>
            <a:r>
              <a:rPr lang="en-US" sz="2000" b="1" dirty="0" smtClean="0"/>
              <a:t> font-size</a:t>
            </a:r>
            <a:r>
              <a:rPr lang="en-US" sz="2000" dirty="0" smtClean="0"/>
              <a:t>,</a:t>
            </a:r>
            <a:r>
              <a:rPr lang="en-US" sz="2000" b="1" dirty="0" smtClean="0"/>
              <a:t> line-height </a:t>
            </a:r>
            <a:r>
              <a:rPr lang="ru-RU" sz="2000" dirty="0" smtClean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 smtClean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webref.ru/css/font-family</a:t>
            </a:r>
            <a:endParaRPr lang="en-US" sz="1600" b="1" dirty="0" smtClean="0"/>
          </a:p>
          <a:p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webref.ru/css/font-style</a:t>
            </a:r>
            <a:endParaRPr lang="en-US" sz="1600" b="1" dirty="0" smtClean="0"/>
          </a:p>
          <a:p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webref.ru/css/font-weight</a:t>
            </a:r>
            <a:endParaRPr lang="en-US" sz="1600" b="1" dirty="0" smtClean="0"/>
          </a:p>
          <a:p>
            <a:r>
              <a:rPr lang="en-US" sz="1600" b="1" dirty="0">
                <a:hlinkClick r:id="rId6"/>
              </a:rPr>
              <a:t>https://</a:t>
            </a:r>
            <a:r>
              <a:rPr lang="en-US" sz="1600" b="1" dirty="0" smtClean="0">
                <a:hlinkClick r:id="rId6"/>
              </a:rPr>
              <a:t>webref.ru/css/font-size</a:t>
            </a:r>
            <a:endParaRPr lang="en-US" sz="1600" b="1" dirty="0" smtClean="0"/>
          </a:p>
          <a:p>
            <a:r>
              <a:rPr lang="en-US" sz="1600" b="1" dirty="0">
                <a:hlinkClick r:id="rId7"/>
              </a:rPr>
              <a:t>https://</a:t>
            </a:r>
            <a:r>
              <a:rPr lang="en-US" sz="1600" b="1" dirty="0" smtClean="0">
                <a:hlinkClick r:id="rId7"/>
              </a:rPr>
              <a:t>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Задание шрифта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</a:t>
            </a:r>
            <a:r>
              <a:rPr lang="en-US" sz="3600" b="1" dirty="0" smtClean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36060" y="2305329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Свойство </a:t>
            </a:r>
            <a:r>
              <a:rPr lang="en-US" sz="2000" b="1" dirty="0" smtClean="0"/>
              <a:t>font-weight</a:t>
            </a:r>
            <a:r>
              <a:rPr lang="en-US" sz="2000" dirty="0" smtClean="0"/>
              <a:t> </a:t>
            </a:r>
            <a:r>
              <a:rPr lang="ru-RU" sz="2000" dirty="0" smtClean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 smtClean="0"/>
              <a:t>100</a:t>
            </a:r>
            <a:r>
              <a:rPr lang="ru-RU" sz="2000" dirty="0" smtClean="0"/>
              <a:t> до </a:t>
            </a:r>
            <a:r>
              <a:rPr lang="ru-RU" sz="2000" b="1" dirty="0" smtClean="0"/>
              <a:t>900</a:t>
            </a:r>
            <a:r>
              <a:rPr lang="ru-RU" sz="2000" dirty="0" smtClean="0"/>
              <a:t>. Также возможно использовать заложенные константы </a:t>
            </a:r>
            <a:r>
              <a:rPr lang="en-US" sz="2000" dirty="0" smtClean="0"/>
              <a:t>(</a:t>
            </a:r>
            <a:r>
              <a:rPr lang="en-US" sz="2000" i="1" dirty="0" smtClean="0"/>
              <a:t>bold, bolder, lighter, normal</a:t>
            </a:r>
            <a:r>
              <a:rPr lang="en-US" sz="2000" dirty="0" smtClean="0"/>
              <a:t>).</a:t>
            </a:r>
            <a:r>
              <a:rPr lang="ru-RU" sz="2000" dirty="0" smtClean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2"/>
              </a:rPr>
              <a:t>https</a:t>
            </a:r>
            <a:r>
              <a:rPr lang="en-US" sz="1600" b="1" dirty="0">
                <a:hlinkClick r:id="rId2"/>
              </a:rPr>
              <a:t>://</a:t>
            </a:r>
            <a:r>
              <a:rPr lang="en-US" sz="1600" b="1" dirty="0" smtClean="0">
                <a:hlinkClick r:id="rId2"/>
              </a:rPr>
              <a:t>webref.ru/css/font-weight</a:t>
            </a:r>
            <a:endParaRPr lang="en-US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124744"/>
            <a:ext cx="5476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Подключение шрифта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58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352584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6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Директива </a:t>
            </a:r>
            <a:r>
              <a:rPr lang="en-US" sz="3600" b="1" dirty="0" smtClean="0"/>
              <a:t>@font-face</a:t>
            </a:r>
            <a:endParaRPr lang="ru-RU" sz="36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60750" y="5440993"/>
            <a:ext cx="4224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webref.ru/css/font-face</a:t>
            </a:r>
            <a:endParaRPr lang="en-US" sz="24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12192000" cy="4394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6638" y="5440993"/>
            <a:ext cx="710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Директива </a:t>
            </a:r>
            <a:r>
              <a:rPr lang="en-US" sz="2000" b="1" dirty="0" smtClean="0"/>
              <a:t>@font-face </a:t>
            </a:r>
            <a:r>
              <a:rPr lang="ru-RU" sz="2000" dirty="0" smtClean="0"/>
              <a:t>«</a:t>
            </a:r>
            <a:r>
              <a:rPr lang="ru-RU" sz="2000" i="1" dirty="0" smtClean="0"/>
              <a:t>подключает</a:t>
            </a:r>
            <a:r>
              <a:rPr lang="ru-RU" sz="2000" dirty="0" smtClean="0"/>
              <a:t>» шрифт из указанного файла, и конфигурирует его (задаёт для каких начертаний его нужно применять).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37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5. Google Fonts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6</a:t>
            </a:r>
            <a:r>
              <a:rPr lang="en-US" sz="7200" dirty="0" smtClean="0"/>
              <a:t>. Unicode </a:t>
            </a:r>
            <a:r>
              <a:rPr lang="uk-UA" sz="7200" dirty="0" smtClean="0"/>
              <a:t>символ</a:t>
            </a:r>
            <a:r>
              <a:rPr lang="ru-RU" sz="7200" dirty="0" smtClean="0"/>
              <a:t>ы / </a:t>
            </a:r>
            <a:r>
              <a:rPr lang="en-US" sz="7200" dirty="0" smtClean="0"/>
              <a:t>emoji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29667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Например: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9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5933" y="2720910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</a:t>
            </a:r>
            <a:r>
              <a:rPr lang="ru-RU" sz="4000" b="1" dirty="0"/>
              <a:t> документ и кодировка</a:t>
            </a:r>
            <a:endParaRPr lang="uk-UA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41584"/>
          <a:stretch>
            <a:fillRect/>
          </a:stretch>
        </p:blipFill>
        <p:spPr bwMode="auto">
          <a:xfrm>
            <a:off x="-24202" y="7156"/>
            <a:ext cx="4227027" cy="1702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Стрелка вправо 5"/>
          <p:cNvSpPr/>
          <p:nvPr/>
        </p:nvSpPr>
        <p:spPr>
          <a:xfrm rot="16200000">
            <a:off x="1872608" y="1834639"/>
            <a:ext cx="433408" cy="4537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Стрелка вправо 6"/>
          <p:cNvSpPr/>
          <p:nvPr/>
        </p:nvSpPr>
        <p:spPr>
          <a:xfrm rot="5400000">
            <a:off x="1870635" y="4284886"/>
            <a:ext cx="437357" cy="45377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9397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652" y="2463888"/>
            <a:ext cx="4776166" cy="168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 rotWithShape="1">
          <a:blip r:embed="rId4" cstate="print"/>
          <a:srcRect l="1741" r="1158"/>
          <a:stretch/>
        </p:blipFill>
        <p:spPr bwMode="auto">
          <a:xfrm>
            <a:off x="-24199" y="4950817"/>
            <a:ext cx="4227026" cy="1907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7. CSS </a:t>
            </a:r>
            <a:r>
              <a:rPr lang="ru-RU" sz="5400" dirty="0" smtClean="0"/>
              <a:t>Библиотека</a:t>
            </a:r>
            <a:endParaRPr lang="en-US" sz="5400" dirty="0" smtClean="0"/>
          </a:p>
          <a:p>
            <a:pPr algn="ctr"/>
            <a:r>
              <a:rPr lang="en-US" sz="5400" b="1" dirty="0" smtClean="0"/>
              <a:t>Font Awesome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Будет полезным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</a:t>
            </a:r>
            <a:r>
              <a:rPr lang="ru-RU" sz="2800" i="1" dirty="0" smtClean="0"/>
              <a:t>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Подсказка</a:t>
            </a:r>
            <a:r>
              <a:rPr lang="uk-UA" sz="2800" dirty="0" smtClean="0"/>
              <a:t>, </a:t>
            </a:r>
            <a:r>
              <a:rPr lang="ru-RU" sz="2800" b="1" dirty="0" smtClean="0"/>
              <a:t>использованы</a:t>
            </a:r>
            <a:r>
              <a:rPr lang="uk-UA" sz="2800" b="1" dirty="0" smtClean="0"/>
              <a:t> </a:t>
            </a:r>
            <a:r>
              <a:rPr lang="ru-RU" sz="2800" b="1" dirty="0" smtClean="0"/>
              <a:t>шрифты</a:t>
            </a:r>
            <a:r>
              <a:rPr lang="uk-UA" sz="2800" i="1" dirty="0" smtClean="0"/>
              <a:t>: </a:t>
            </a:r>
            <a:r>
              <a:rPr lang="en-US" sz="2800" i="1" dirty="0"/>
              <a:t>Alfa Slab One, Cairo, Carter One, Caveat, Cookie, DM Mono, Mali, </a:t>
            </a:r>
            <a:r>
              <a:rPr lang="en-US" sz="2800" i="1" dirty="0" smtClean="0"/>
              <a:t>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Еще подсказка</a:t>
            </a:r>
            <a:r>
              <a:rPr lang="ru-RU" sz="2400" b="1" dirty="0"/>
              <a:t>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100</a:t>
            </a:r>
            <a:r>
              <a:rPr lang="uk-UA" sz="2400" dirty="0" smtClean="0"/>
              <a:t>%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 smtClean="0"/>
              <a:t>Это</a:t>
            </a:r>
            <a:r>
              <a:rPr lang="uk-UA" sz="2400" b="1" dirty="0" smtClean="0"/>
              <a:t> просто </a:t>
            </a:r>
            <a:r>
              <a:rPr lang="uk-UA" sz="2400" b="1" dirty="0" err="1" smtClean="0"/>
              <a:t>подсказка</a:t>
            </a:r>
            <a:r>
              <a:rPr lang="uk-UA" sz="2400" dirty="0" smtClean="0"/>
              <a:t>,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структурно </a:t>
            </a:r>
            <a:r>
              <a:rPr lang="uk-UA" sz="2400" dirty="0" err="1" smtClean="0"/>
              <a:t>выглядит</a:t>
            </a:r>
            <a:r>
              <a:rPr lang="uk-UA" sz="2400" dirty="0" smtClean="0"/>
              <a:t> </a:t>
            </a:r>
            <a:r>
              <a:rPr lang="uk-UA" sz="2400" dirty="0" err="1" smtClean="0"/>
              <a:t>страница</a:t>
            </a:r>
            <a:r>
              <a:rPr lang="uk-UA" sz="2400" dirty="0" smtClean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К следующему </a:t>
            </a:r>
          </a:p>
          <a:p>
            <a:pPr algn="ctr"/>
            <a:r>
              <a:rPr lang="ru-RU" sz="6600" dirty="0"/>
              <a:t>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i-msdn.sec.s-msft.com/dynimg/IC23748.gif"/>
          <p:cNvPicPr>
            <a:picLocks noChangeAspect="1" noChangeArrowheads="1"/>
          </p:cNvPicPr>
          <p:nvPr/>
        </p:nvPicPr>
        <p:blipFill>
          <a:blip r:embed="rId3" cstate="print"/>
          <a:srcRect l="1772" t="5941" b="457"/>
          <a:stretch>
            <a:fillRect/>
          </a:stretch>
        </p:blipFill>
        <p:spPr bwMode="auto">
          <a:xfrm>
            <a:off x="0" y="-297"/>
            <a:ext cx="5560043" cy="6858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 l="677" t="22613" r="48768" b="41995"/>
          <a:stretch>
            <a:fillRect/>
          </a:stretch>
        </p:blipFill>
        <p:spPr bwMode="auto">
          <a:xfrm>
            <a:off x="6333956" y="1484784"/>
            <a:ext cx="5234652" cy="7665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Стрелка вниз 4"/>
          <p:cNvSpPr/>
          <p:nvPr/>
        </p:nvSpPr>
        <p:spPr>
          <a:xfrm rot="2874947">
            <a:off x="6649374" y="2488293"/>
            <a:ext cx="391024" cy="129580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 t="6631"/>
          <a:stretch>
            <a:fillRect/>
          </a:stretch>
        </p:blipFill>
        <p:spPr bwMode="auto">
          <a:xfrm>
            <a:off x="6154184" y="5736450"/>
            <a:ext cx="557504" cy="55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4083" y="5709380"/>
            <a:ext cx="494390" cy="59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76358" y="5741478"/>
            <a:ext cx="578541" cy="5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8" cstate="print"/>
          <a:srcRect t="6299"/>
          <a:stretch>
            <a:fillRect/>
          </a:stretch>
        </p:blipFill>
        <p:spPr bwMode="auto">
          <a:xfrm>
            <a:off x="7999295" y="5770305"/>
            <a:ext cx="610098" cy="59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9" cstate="print"/>
          <a:srcRect t="11811"/>
          <a:stretch>
            <a:fillRect/>
          </a:stretch>
        </p:blipFill>
        <p:spPr bwMode="auto">
          <a:xfrm>
            <a:off x="8678587" y="5765836"/>
            <a:ext cx="610098" cy="59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377476" y="5741478"/>
            <a:ext cx="53646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72609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23718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274827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023992" y="404664"/>
            <a:ext cx="5799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Таблица кодирования </a:t>
            </a:r>
            <a:r>
              <a:rPr lang="en-US" sz="3200" b="1" dirty="0" smtClean="0"/>
              <a:t>| Charset</a:t>
            </a:r>
            <a:endParaRPr lang="uk-UA" sz="3200" b="1" dirty="0"/>
          </a:p>
        </p:txBody>
      </p:sp>
      <p:sp>
        <p:nvSpPr>
          <p:cNvPr id="21" name="Стрелка вниз 20"/>
          <p:cNvSpPr/>
          <p:nvPr/>
        </p:nvSpPr>
        <p:spPr>
          <a:xfrm rot="18886370">
            <a:off x="6541952" y="4039938"/>
            <a:ext cx="391024" cy="129580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29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 smtClean="0"/>
              <a:t>CSS</a:t>
            </a:r>
            <a:r>
              <a:rPr lang="ru-RU" sz="3300" b="1" dirty="0"/>
              <a:t> </a:t>
            </a:r>
            <a:r>
              <a:rPr lang="ru-RU" sz="3300" b="1" dirty="0" smtClean="0"/>
              <a:t>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 smtClean="0">
                <a:solidFill>
                  <a:srgbClr val="00B050"/>
                </a:solidFill>
              </a:rPr>
              <a:t>CSS </a:t>
            </a:r>
            <a:r>
              <a:rPr lang="ru-RU" sz="2400" b="1" dirty="0" smtClean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fonta.ru/books/images/tmp1008-405.png"/>
          <p:cNvPicPr>
            <a:picLocks noChangeAspect="1" noChangeArrowheads="1"/>
          </p:cNvPicPr>
          <p:nvPr/>
        </p:nvPicPr>
        <p:blipFill>
          <a:blip r:embed="rId2" cstate="print"/>
          <a:srcRect l="69973"/>
          <a:stretch>
            <a:fillRect/>
          </a:stretch>
        </p:blipFill>
        <p:spPr bwMode="auto">
          <a:xfrm>
            <a:off x="2567608" y="692696"/>
            <a:ext cx="1273694" cy="5832648"/>
          </a:xfrm>
          <a:prstGeom prst="rect">
            <a:avLst/>
          </a:prstGeom>
          <a:noFill/>
        </p:spPr>
      </p:pic>
      <p:pic>
        <p:nvPicPr>
          <p:cNvPr id="5" name="Picture 2" descr="http://nice.artip.ru/sites/default/files/files2/cp1251.png"/>
          <p:cNvPicPr>
            <a:picLocks noChangeAspect="1" noChangeArrowheads="1"/>
          </p:cNvPicPr>
          <p:nvPr/>
        </p:nvPicPr>
        <p:blipFill>
          <a:blip r:embed="rId3" cstate="print"/>
          <a:srcRect l="74817" t="10987" r="860" b="2307"/>
          <a:stretch>
            <a:fillRect/>
          </a:stretch>
        </p:blipFill>
        <p:spPr bwMode="auto">
          <a:xfrm>
            <a:off x="8012056" y="821342"/>
            <a:ext cx="2044384" cy="57040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860846" y="179348"/>
            <a:ext cx="7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KOI-8r</a:t>
            </a:r>
            <a:endParaRPr lang="uk-UA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88121" y="32336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cp1251</a:t>
            </a:r>
            <a:endParaRPr lang="uk-UA" b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181076" y="609592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78507" y="2101498"/>
            <a:ext cx="30963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Суть </a:t>
            </a:r>
            <a:r>
              <a:rPr lang="ru-RU" sz="2400" b="1" dirty="0" smtClean="0"/>
              <a:t>проблемы: </a:t>
            </a:r>
            <a:r>
              <a:rPr lang="ru-RU" sz="2400" i="1" dirty="0" smtClean="0"/>
              <a:t>В </a:t>
            </a:r>
            <a:r>
              <a:rPr lang="ru-RU" sz="2400" i="1" dirty="0"/>
              <a:t>разных таблицах расширяющих </a:t>
            </a:r>
            <a:r>
              <a:rPr lang="en-US" sz="2400" i="1" dirty="0"/>
              <a:t>ASCII </a:t>
            </a:r>
            <a:r>
              <a:rPr lang="ru-RU" sz="2400" i="1" dirty="0" smtClean="0"/>
              <a:t>кириллическими </a:t>
            </a:r>
            <a:r>
              <a:rPr lang="ru-RU" sz="2400" i="1" dirty="0"/>
              <a:t>символами, эти </a:t>
            </a:r>
            <a:r>
              <a:rPr lang="ru-RU" sz="2400" i="1" dirty="0" smtClean="0"/>
              <a:t>кириллические </a:t>
            </a:r>
            <a:r>
              <a:rPr lang="ru-RU" sz="2400" i="1" dirty="0"/>
              <a:t>символы стоят на </a:t>
            </a:r>
            <a:r>
              <a:rPr lang="ru-RU" sz="2400" i="1" dirty="0" smtClean="0"/>
              <a:t>разных </a:t>
            </a:r>
            <a:r>
              <a:rPr lang="ru-RU" sz="2400" i="1" dirty="0"/>
              <a:t>позициях.</a:t>
            </a:r>
            <a:endParaRPr lang="uk-UA" sz="2400" i="1" dirty="0"/>
          </a:p>
        </p:txBody>
      </p:sp>
    </p:spTree>
    <p:extLst>
      <p:ext uri="{BB962C8B-B14F-4D97-AF65-F5344CB8AC3E}">
        <p14:creationId xmlns:p14="http://schemas.microsoft.com/office/powerpoint/2010/main" val="42795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67990" y="692697"/>
            <a:ext cx="826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KOI-8-r, cp1251,…</a:t>
            </a:r>
            <a:r>
              <a:rPr lang="ru-RU" b="1" dirty="0"/>
              <a:t>  =</a:t>
            </a:r>
            <a:r>
              <a:rPr lang="en-US" b="1" dirty="0"/>
              <a:t>&gt; 1 </a:t>
            </a:r>
            <a:r>
              <a:rPr lang="ru-RU" b="1" dirty="0"/>
              <a:t>байт = 256 различных символов. </a:t>
            </a:r>
            <a:r>
              <a:rPr lang="ru-RU" i="1" dirty="0"/>
              <a:t>Даже 2 языковых набора влезают с трудом.</a:t>
            </a:r>
            <a:endParaRPr lang="uk-U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67991" y="1484785"/>
            <a:ext cx="811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Unicode </a:t>
            </a:r>
            <a:r>
              <a:rPr lang="ru-RU" b="1" dirty="0"/>
              <a:t>(</a:t>
            </a:r>
            <a:r>
              <a:rPr lang="en-US" b="1" dirty="0"/>
              <a:t>UTF-8, UTF-16….</a:t>
            </a:r>
            <a:r>
              <a:rPr lang="ru-RU" b="1" dirty="0"/>
              <a:t>)</a:t>
            </a:r>
            <a:r>
              <a:rPr lang="en-US" b="1" dirty="0"/>
              <a:t>=&gt; </a:t>
            </a:r>
            <a:r>
              <a:rPr lang="ru-RU" b="1" dirty="0"/>
              <a:t>От </a:t>
            </a:r>
            <a:r>
              <a:rPr lang="en-US" b="1" dirty="0"/>
              <a:t>1 </a:t>
            </a:r>
            <a:r>
              <a:rPr lang="ru-RU" b="1" dirty="0"/>
              <a:t>до 6 байт – триллионы символов. </a:t>
            </a:r>
            <a:r>
              <a:rPr lang="ru-RU" i="1" dirty="0"/>
              <a:t>Все языковые наборы</a:t>
            </a:r>
            <a:r>
              <a:rPr lang="en-US" i="1" dirty="0"/>
              <a:t>.</a:t>
            </a:r>
            <a:endParaRPr lang="uk-UA" b="1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rcRect r="33867"/>
          <a:stretch>
            <a:fillRect/>
          </a:stretch>
        </p:blipFill>
        <p:spPr bwMode="auto">
          <a:xfrm>
            <a:off x="1631783" y="2378806"/>
            <a:ext cx="6382095" cy="195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1782" y="4645473"/>
            <a:ext cx="6382095" cy="159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505143" y="3035566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ASCII</a:t>
            </a:r>
            <a:endParaRPr lang="uk-UA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05143" y="511822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UTF-8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75720" y="97468"/>
            <a:ext cx="5489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Unicode </a:t>
            </a:r>
            <a:r>
              <a:rPr lang="ru-RU" sz="2800" b="1" dirty="0"/>
              <a:t>как решение проблемы…</a:t>
            </a:r>
            <a:endParaRPr lang="uk-UA" sz="2800" b="1" dirty="0"/>
          </a:p>
        </p:txBody>
      </p:sp>
      <p:sp>
        <p:nvSpPr>
          <p:cNvPr id="20" name="Номер слайда 36"/>
          <p:cNvSpPr txBox="1">
            <a:spLocks/>
          </p:cNvSpPr>
          <p:nvPr/>
        </p:nvSpPr>
        <p:spPr>
          <a:xfrm>
            <a:off x="11208568" y="61969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99695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</a:t>
            </a:r>
            <a:r>
              <a:rPr lang="en-US" sz="66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292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кодировке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кодировкой,</a:t>
            </a:r>
            <a:br>
              <a:rPr lang="ru-RU" sz="4000" b="1" dirty="0"/>
            </a:br>
            <a:r>
              <a:rPr lang="ru-RU" sz="4000" b="1" dirty="0"/>
              <a:t> </a:t>
            </a:r>
            <a:r>
              <a:rPr lang="uk-UA" sz="4000" b="1" dirty="0" smtClean="0"/>
              <a:t>м</a:t>
            </a:r>
            <a:r>
              <a:rPr lang="ru-RU" sz="4000" b="1" dirty="0" smtClean="0"/>
              <a:t>ы используем тег  </a:t>
            </a:r>
            <a:endParaRPr lang="uk-UA" sz="4000" b="1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2. О шрифтах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671</Words>
  <Application>Microsoft Office PowerPoint</Application>
  <PresentationFormat>Широкоэкранный</PresentationFormat>
  <Paragraphs>102</Paragraphs>
  <Slides>40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649</cp:revision>
  <dcterms:created xsi:type="dcterms:W3CDTF">2014-11-20T09:08:59Z</dcterms:created>
  <dcterms:modified xsi:type="dcterms:W3CDTF">2020-10-20T06:16:46Z</dcterms:modified>
</cp:coreProperties>
</file>